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80" r:id="rId4"/>
    <p:sldId id="279" r:id="rId5"/>
    <p:sldId id="281" r:id="rId6"/>
    <p:sldId id="257" r:id="rId7"/>
    <p:sldId id="260" r:id="rId8"/>
    <p:sldId id="282" r:id="rId9"/>
    <p:sldId id="272" r:id="rId10"/>
    <p:sldId id="261" r:id="rId11"/>
    <p:sldId id="278" r:id="rId12"/>
    <p:sldId id="262" r:id="rId13"/>
    <p:sldId id="277" r:id="rId14"/>
    <p:sldId id="283" r:id="rId15"/>
    <p:sldId id="263" r:id="rId16"/>
    <p:sldId id="273" r:id="rId17"/>
    <p:sldId id="284" r:id="rId18"/>
    <p:sldId id="275" r:id="rId19"/>
    <p:sldId id="276" r:id="rId20"/>
    <p:sldId id="274" r:id="rId21"/>
  </p:sldIdLst>
  <p:sldSz cx="12192000" cy="6858000"/>
  <p:notesSz cx="6858000" cy="9144000"/>
  <p:embeddedFontLst>
    <p:embeddedFont>
      <p:font typeface="Cambria Math" panose="02040503050406030204" pitchFamily="18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0" autoAdjust="0"/>
  </p:normalViewPr>
  <p:slideViewPr>
    <p:cSldViewPr snapToGrid="0" showGuides="1">
      <p:cViewPr varScale="1">
        <p:scale>
          <a:sx n="80" d="100"/>
          <a:sy n="80" d="100"/>
        </p:scale>
        <p:origin x="422" y="48"/>
      </p:cViewPr>
      <p:guideLst>
        <p:guide orient="horz" pos="2183"/>
        <p:guide pos="3840"/>
      </p:guideLst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BBCDF-9173-490A-B622-8C243A9BD037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887534-F4D7-4BAB-B95E-71F7FE5828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09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7534-F4D7-4BAB-B95E-71F7FE58289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9026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7534-F4D7-4BAB-B95E-71F7FE58289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47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887534-F4D7-4BAB-B95E-71F7FE58289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729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79A214-E37F-44F7-97F6-7D353028D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F7DAB4-54FB-41E4-9AE9-6BA2BFDED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107D6B0-010A-42BD-8ACE-7ADDA5C50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D44D66-8BE4-4D77-BF93-2863B1938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6BF38B-6CFA-4C35-A3C7-16A15D24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90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4E2DB2-2EB7-437B-A0CE-E31F07519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13932C-2210-4A71-8C9E-FF6D95FFCA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98B5A8-0D2F-4172-B58D-CA482BF43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2EFF4-2F26-4DB9-88AF-85AF91A9A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8CA04A-BFB3-4062-BE8D-F327AA44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482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D4DA198-693C-4F16-9E56-1B2989F0D9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07AAD-A1C0-4284-805D-B3418F07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4BBDE-6133-4714-99F3-30B361EA8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0A3F20-BE66-4D33-8FF8-A9AFD34B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308F61-A6F1-4FBA-98D3-3B14193B0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13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1025C1-262B-40DC-84E4-11A69F3E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3CBD13-9E42-427A-81DE-174E12084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292481-1A49-4B21-92F4-165F1F768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E908B7-45D1-4364-904A-847048CA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34699C-ED0E-4556-94D8-14AD925A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131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B29B8E-818B-450E-BCA6-A8F2EEE2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2AFBFE-0C34-4891-A035-67F4B6D0C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96BBB6-D9A9-4D64-813F-0AAC8541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04EEA3-00B1-4854-9B47-ACA15EE43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0CB8727-5F43-4316-81FE-D2D903985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602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0677C-BDD8-4C2B-97FB-5CCC008DB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7DD57-C0ED-48FF-B748-12A7EADAD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DEA142-D2DF-4631-A806-FE06771C1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D0516F-19C6-485F-B464-BDA7A7C2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E99E99-5D94-44F3-BD5C-427887BBB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36C772-BB71-4A2A-B5FE-CF1C6718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126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D2ADCA-008E-43B3-8BD6-6B36C30DF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20E705F-7C93-452A-95A2-1C2108498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525715-F30C-4384-8D8A-2AA719F917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431102-6E91-4F9C-B6F3-6D847BF25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5F99E3-0491-48E8-9CEA-A30E4C898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FF64D3C-2ECE-49CB-B84C-122E80D38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B1F5BD-8E23-435C-976E-D101958EC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FF868A-6133-45A4-8666-292FC372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921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D7C11-7DF5-4814-B67F-7F5D959B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535FEC-A1A9-4840-97CE-86CCE93C9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D4BE73F-FCFB-4B4B-9B42-0182BE6C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A03ADB-C335-42C9-8B75-884DF875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7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44272F6-A56B-4C8A-8926-A2940FDC2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6DAB83-5B82-45AA-85DB-F8D010F24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9F0AA4-E5C4-4CA7-A157-50214E4C8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455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D2BA5B-2B7E-4E60-BCC0-595571907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1568D0-1169-4CA6-B5E5-F7046F1E8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E506BB-9A9A-42D3-BC0F-3595A8A58D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6DE3B2-774D-4EA6-A84C-B8CEB2C2E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16D02B-9E20-470A-9414-13C82BC5A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E7D6ADF-2E5D-4BA5-A578-037E3A16A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16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5A46B1-F8B0-4C92-9040-F54A56C42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78BA2A3-E3CA-47C6-9CB4-B7005E7F1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518ADD8-BB90-4ECF-AB28-A4F936216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90BBCF-70F2-440E-ACE2-F8A9BEEC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A72832E-467D-44D8-ABBC-199AAAD7A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4C6070-B163-4C69-832C-76A543A07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19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D50414-FD79-447B-AD9B-5CCAABB7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334B32-8F5E-4378-99BE-584663A30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E87946-F6DD-43CB-B693-B4C7334F8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7037E1-57CD-4ED2-85DE-79713DCCF62A}" type="datetimeFigureOut">
              <a:rPr lang="ko-KR" altLang="en-US" smtClean="0"/>
              <a:t>2019-04-08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46188E-EDA1-4763-B887-4E90A18311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A69C18-EE79-4BD0-890E-6218293BC2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B6EDD-2AB1-44B5-98D9-2BB9E1FA4D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636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B4F84F0-C5B6-45C3-BAE1-F95024B0F2AC}"/>
              </a:ext>
            </a:extLst>
          </p:cNvPr>
          <p:cNvSpPr txBox="1"/>
          <p:nvPr/>
        </p:nvSpPr>
        <p:spPr>
          <a:xfrm>
            <a:off x="164355" y="2678573"/>
            <a:ext cx="11863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Shopping cart using string control</a:t>
            </a:r>
            <a:endParaRPr lang="ko-KR" altLang="en-US" sz="5400" b="1" dirty="0">
              <a:latin typeface="Cambria Math" panose="02040503050406030204" pitchFamily="18" charset="0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09D194-73C0-4115-AB2E-517070C9B49C}"/>
              </a:ext>
            </a:extLst>
          </p:cNvPr>
          <p:cNvSpPr txBox="1"/>
          <p:nvPr/>
        </p:nvSpPr>
        <p:spPr>
          <a:xfrm>
            <a:off x="9227976" y="5209803"/>
            <a:ext cx="2407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2016741050 </a:t>
            </a:r>
            <a:r>
              <a:rPr lang="ko-KR" altLang="en-US" dirty="0" err="1">
                <a:latin typeface="Cambria Math" panose="02040503050406030204" pitchFamily="18" charset="0"/>
                <a:ea typeface="돋움체" panose="020B0609000101010101" pitchFamily="49" charset="-127"/>
              </a:rPr>
              <a:t>정우제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2016741029 </a:t>
            </a:r>
            <a:r>
              <a:rPr lang="ko-KR" altLang="en-US" dirty="0" err="1">
                <a:latin typeface="Cambria Math" panose="02040503050406030204" pitchFamily="18" charset="0"/>
                <a:ea typeface="돋움체" panose="020B0609000101010101" pitchFamily="49" charset="-127"/>
              </a:rPr>
              <a:t>이명재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2016741057 </a:t>
            </a:r>
            <a:r>
              <a:rPr lang="ko-KR" altLang="en-US" dirty="0">
                <a:latin typeface="Cambria Math" panose="02040503050406030204" pitchFamily="18" charset="0"/>
                <a:ea typeface="돋움체" panose="020B0609000101010101" pitchFamily="49" charset="-127"/>
              </a:rPr>
              <a:t>이민호</a:t>
            </a:r>
            <a:endParaRPr lang="en-US" altLang="ko-K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r"/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2016741069 </a:t>
            </a:r>
            <a:r>
              <a:rPr lang="ko-KR" altLang="en-US" dirty="0">
                <a:latin typeface="Cambria Math" panose="02040503050406030204" pitchFamily="18" charset="0"/>
                <a:ea typeface="돋움체" panose="020B0609000101010101" pitchFamily="49" charset="-127"/>
              </a:rPr>
              <a:t>정현아</a:t>
            </a:r>
          </a:p>
        </p:txBody>
      </p:sp>
    </p:spTree>
    <p:extLst>
      <p:ext uri="{BB962C8B-B14F-4D97-AF65-F5344CB8AC3E}">
        <p14:creationId xmlns:p14="http://schemas.microsoft.com/office/powerpoint/2010/main" val="18343707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B01BF78-8A51-43BC-A10E-44A0DB1BC5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455" b="85455" l="6182" r="90182">
                        <a14:foregroundMark x1="45818" y1="24364" x2="32182" y2="19636"/>
                        <a14:foregroundMark x1="32182" y1="19636" x2="25818" y2="22727"/>
                        <a14:foregroundMark x1="25818" y1="22727" x2="22545" y2="26545"/>
                        <a14:foregroundMark x1="21455" y1="31091" x2="18727" y2="36364"/>
                        <a14:foregroundMark x1="9455" y1="39091" x2="6182" y2="45636"/>
                        <a14:foregroundMark x1="6182" y1="45636" x2="11273" y2="49091"/>
                        <a14:foregroundMark x1="8364" y1="40000" x2="6727" y2="42909"/>
                        <a14:foregroundMark x1="62545" y1="23091" x2="69273" y2="20182"/>
                        <a14:foregroundMark x1="69273" y1="20182" x2="76000" y2="22182"/>
                        <a14:foregroundMark x1="76000" y1="22182" x2="75273" y2="26364"/>
                        <a14:foregroundMark x1="56000" y1="83455" x2="40727" y2="85636"/>
                        <a14:foregroundMark x1="40727" y1="85636" x2="27091" y2="83455"/>
                        <a14:foregroundMark x1="70727" y1="38000" x2="68727" y2="61091"/>
                        <a14:foregroundMark x1="68727" y1="61091" x2="70000" y2="68727"/>
                        <a14:foregroundMark x1="70000" y1="68727" x2="75273" y2="76000"/>
                        <a14:foregroundMark x1="69636" y1="61455" x2="70909" y2="68727"/>
                        <a14:foregroundMark x1="70909" y1="68727" x2="71273" y2="69091"/>
                        <a14:foregroundMark x1="25455" y1="25636" x2="26727" y2="26727"/>
                        <a14:foregroundMark x1="33091" y1="21636" x2="31818" y2="21818"/>
                        <a14:foregroundMark x1="90182" y1="51273" x2="90182" y2="71273"/>
                        <a14:foregroundMark x1="90182" y1="71273" x2="88909" y2="71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484" b="8451"/>
          <a:stretch/>
        </p:blipFill>
        <p:spPr>
          <a:xfrm>
            <a:off x="433765" y="2168872"/>
            <a:ext cx="4833562" cy="367665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3E3924-7A2F-4B55-AA9E-634B9967FC0D}"/>
              </a:ext>
            </a:extLst>
          </p:cNvPr>
          <p:cNvSpPr/>
          <p:nvPr/>
        </p:nvSpPr>
        <p:spPr>
          <a:xfrm>
            <a:off x="5267327" y="3314699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 will be able to adjust the length of the rope using the same structure as the pet lead.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51277D09-8F97-41FB-8620-E13647DCA2BC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45792E6-DD6A-4EE9-9F6E-A0CB11B72D47}"/>
              </a:ext>
            </a:extLst>
          </p:cNvPr>
          <p:cNvSpPr/>
          <p:nvPr/>
        </p:nvSpPr>
        <p:spPr>
          <a:xfrm>
            <a:off x="2676374" y="118091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1C2C2-84F1-476D-9433-8602537AFB84}"/>
              </a:ext>
            </a:extLst>
          </p:cNvPr>
          <p:cNvSpPr txBox="1"/>
          <p:nvPr/>
        </p:nvSpPr>
        <p:spPr>
          <a:xfrm>
            <a:off x="5229228" y="2516482"/>
            <a:ext cx="61721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Adjustable length using tension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532362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E0C7490-9DF6-4D3B-BF9A-452618265717}"/>
              </a:ext>
            </a:extLst>
          </p:cNvPr>
          <p:cNvSpPr/>
          <p:nvPr/>
        </p:nvSpPr>
        <p:spPr>
          <a:xfrm rot="2930042">
            <a:off x="5636280" y="3275389"/>
            <a:ext cx="206836" cy="291212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3D34768-B911-422E-B5C8-54051D4C964E}"/>
              </a:ext>
            </a:extLst>
          </p:cNvPr>
          <p:cNvSpPr/>
          <p:nvPr/>
        </p:nvSpPr>
        <p:spPr>
          <a:xfrm>
            <a:off x="5921828" y="1170262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B12A979-4AF9-4872-A867-89E3D03F18D1}"/>
              </a:ext>
            </a:extLst>
          </p:cNvPr>
          <p:cNvSpPr/>
          <p:nvPr/>
        </p:nvSpPr>
        <p:spPr>
          <a:xfrm rot="2901491">
            <a:off x="5788098" y="2686049"/>
            <a:ext cx="3021012" cy="14859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F04CF44D-56B4-452E-9A6B-FA3DB9584D7A}"/>
              </a:ext>
            </a:extLst>
          </p:cNvPr>
          <p:cNvSpPr/>
          <p:nvPr/>
        </p:nvSpPr>
        <p:spPr>
          <a:xfrm rot="2901955">
            <a:off x="6041856" y="2946633"/>
            <a:ext cx="2481371" cy="96934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F8DDCD6-187D-4944-86B4-BE7FF9E51461}"/>
              </a:ext>
            </a:extLst>
          </p:cNvPr>
          <p:cNvSpPr/>
          <p:nvPr/>
        </p:nvSpPr>
        <p:spPr>
          <a:xfrm rot="2986424">
            <a:off x="2940914" y="5476108"/>
            <a:ext cx="3314700" cy="284741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A285E5-D1A7-46E9-97EF-E7B746DAF935}"/>
              </a:ext>
            </a:extLst>
          </p:cNvPr>
          <p:cNvSpPr/>
          <p:nvPr/>
        </p:nvSpPr>
        <p:spPr>
          <a:xfrm rot="19222118">
            <a:off x="-49904" y="5441580"/>
            <a:ext cx="4170582" cy="326392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52B06DB-16F9-4E98-933F-E5D4D4A32E27}"/>
              </a:ext>
            </a:extLst>
          </p:cNvPr>
          <p:cNvSpPr/>
          <p:nvPr/>
        </p:nvSpPr>
        <p:spPr>
          <a:xfrm rot="19222118">
            <a:off x="5139980" y="6831977"/>
            <a:ext cx="655242" cy="209759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56933-7E4E-4A4F-ACAD-3A9EE4720D72}"/>
              </a:ext>
            </a:extLst>
          </p:cNvPr>
          <p:cNvSpPr txBox="1"/>
          <p:nvPr/>
        </p:nvSpPr>
        <p:spPr>
          <a:xfrm>
            <a:off x="2888646" y="6072130"/>
            <a:ext cx="1683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cart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EC8F445-8AF3-41BF-956C-0830EF238258}"/>
              </a:ext>
            </a:extLst>
          </p:cNvPr>
          <p:cNvCxnSpPr/>
          <p:nvPr/>
        </p:nvCxnSpPr>
        <p:spPr>
          <a:xfrm>
            <a:off x="6786144" y="3973525"/>
            <a:ext cx="485775" cy="53339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0A94C0E-36B0-4B94-AF7C-1C51388221CB}"/>
              </a:ext>
            </a:extLst>
          </p:cNvPr>
          <p:cNvCxnSpPr>
            <a:cxnSpLocks/>
          </p:cNvCxnSpPr>
          <p:nvPr/>
        </p:nvCxnSpPr>
        <p:spPr>
          <a:xfrm>
            <a:off x="4826247" y="5658162"/>
            <a:ext cx="591136" cy="67557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A10B47E-7C4C-4E23-827C-F7800ABD87DC}"/>
              </a:ext>
            </a:extLst>
          </p:cNvPr>
          <p:cNvCxnSpPr>
            <a:cxnSpLocks/>
          </p:cNvCxnSpPr>
          <p:nvPr/>
        </p:nvCxnSpPr>
        <p:spPr>
          <a:xfrm flipH="1">
            <a:off x="5119093" y="4279556"/>
            <a:ext cx="1873333" cy="1657858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2E3EDD7-DECF-4BA4-8A15-32B614D122A5}"/>
              </a:ext>
            </a:extLst>
          </p:cNvPr>
          <p:cNvSpPr txBox="1"/>
          <p:nvPr/>
        </p:nvSpPr>
        <p:spPr>
          <a:xfrm>
            <a:off x="5739698" y="5432602"/>
            <a:ext cx="449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Constant length and tension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FF8793-A040-40A6-81EB-00AE4BBCBC15}"/>
              </a:ext>
            </a:extLst>
          </p:cNvPr>
          <p:cNvGrpSpPr/>
          <p:nvPr/>
        </p:nvGrpSpPr>
        <p:grpSpPr>
          <a:xfrm rot="3565778">
            <a:off x="6962889" y="1660743"/>
            <a:ext cx="2514057" cy="2083079"/>
            <a:chOff x="9521475" y="2794148"/>
            <a:chExt cx="2514057" cy="2083079"/>
          </a:xfrm>
          <a:solidFill>
            <a:srgbClr val="C00000"/>
          </a:solidFill>
        </p:grpSpPr>
        <p:sp>
          <p:nvSpPr>
            <p:cNvPr id="38" name="화살표: 아래쪽 37">
              <a:extLst>
                <a:ext uri="{FF2B5EF4-FFF2-40B4-BE49-F238E27FC236}">
                  <a16:creationId xmlns:a16="http://schemas.microsoft.com/office/drawing/2014/main" id="{24FFB307-DF25-445D-80C1-1AF420F7CBAF}"/>
                </a:ext>
              </a:extLst>
            </p:cNvPr>
            <p:cNvSpPr/>
            <p:nvPr/>
          </p:nvSpPr>
          <p:spPr>
            <a:xfrm>
              <a:off x="9536715" y="3764280"/>
              <a:ext cx="509943" cy="377439"/>
            </a:xfrm>
            <a:prstGeom prst="down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화살표: 원형 38">
              <a:extLst>
                <a:ext uri="{FF2B5EF4-FFF2-40B4-BE49-F238E27FC236}">
                  <a16:creationId xmlns:a16="http://schemas.microsoft.com/office/drawing/2014/main" id="{AFB77C9B-4357-4EAA-AE93-73F0C51757E6}"/>
                </a:ext>
              </a:extLst>
            </p:cNvPr>
            <p:cNvSpPr/>
            <p:nvPr/>
          </p:nvSpPr>
          <p:spPr>
            <a:xfrm>
              <a:off x="9521475" y="2794148"/>
              <a:ext cx="2514057" cy="2083079"/>
            </a:xfrm>
            <a:prstGeom prst="circularArrow">
              <a:avLst>
                <a:gd name="adj1" fmla="val 12500"/>
                <a:gd name="adj2" fmla="val 794266"/>
                <a:gd name="adj3" fmla="val 20457681"/>
                <a:gd name="adj4" fmla="val 10692822"/>
                <a:gd name="adj5" fmla="val 1307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4B94C51-D8CB-42AC-A9D4-1893C2214AB7}"/>
              </a:ext>
            </a:extLst>
          </p:cNvPr>
          <p:cNvSpPr txBox="1"/>
          <p:nvPr/>
        </p:nvSpPr>
        <p:spPr>
          <a:xfrm>
            <a:off x="8819915" y="3716057"/>
            <a:ext cx="311781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Determine direction using string angle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607773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0FAFD22A-87A8-491F-B314-9F06ACF7208E}"/>
              </a:ext>
            </a:extLst>
          </p:cNvPr>
          <p:cNvSpPr/>
          <p:nvPr/>
        </p:nvSpPr>
        <p:spPr>
          <a:xfrm>
            <a:off x="2513414" y="118091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E19C19-03A2-4D8B-8FE1-AF15F5873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14" y="2510691"/>
            <a:ext cx="3926144" cy="29446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F744D1-6426-4D83-AB95-15F499BE0AAE}"/>
              </a:ext>
            </a:extLst>
          </p:cNvPr>
          <p:cNvSpPr txBox="1"/>
          <p:nvPr/>
        </p:nvSpPr>
        <p:spPr>
          <a:xfrm>
            <a:off x="4923811" y="3686113"/>
            <a:ext cx="6420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If you put a cart in your car, you can fold the its legs like medical stretcher.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96AB87-8B3A-4974-AA88-889158CD099A}"/>
              </a:ext>
            </a:extLst>
          </p:cNvPr>
          <p:cNvSpPr txBox="1"/>
          <p:nvPr/>
        </p:nvSpPr>
        <p:spPr>
          <a:xfrm>
            <a:off x="4923811" y="2952089"/>
            <a:ext cx="312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Foldable legs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72152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3D34768-B911-422E-B5C8-54051D4C964E}"/>
              </a:ext>
            </a:extLst>
          </p:cNvPr>
          <p:cNvSpPr/>
          <p:nvPr/>
        </p:nvSpPr>
        <p:spPr>
          <a:xfrm>
            <a:off x="1987421" y="117938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18311C-AE6C-4619-ACE2-89E565D4B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42" y="3178458"/>
            <a:ext cx="2588342" cy="2588342"/>
          </a:xfrm>
          <a:prstGeom prst="rect">
            <a:avLst/>
          </a:prstGeom>
        </p:spPr>
      </p:pic>
      <p:pic>
        <p:nvPicPr>
          <p:cNvPr id="7" name="그림 6" descr="컵이(가) 표시된 사진&#10;&#10;자동 생성된 설명">
            <a:extLst>
              <a:ext uri="{FF2B5EF4-FFF2-40B4-BE49-F238E27FC236}">
                <a16:creationId xmlns:a16="http://schemas.microsoft.com/office/drawing/2014/main" id="{E81CAB8D-5027-4E24-A666-97DC21723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065" y="2281706"/>
            <a:ext cx="2185989" cy="2190923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FD376DD1-C8A5-4D79-86FB-29FA443A2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707" y="3018168"/>
            <a:ext cx="5861813" cy="258532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By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using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absolute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encoder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and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variable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resistor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which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is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principle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of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joystick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,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it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is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possible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to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determine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direction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of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robot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by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recognizing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direction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of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string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by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measuring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the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angle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.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806689-391C-44D0-84A9-60BC3D6D70BA}"/>
              </a:ext>
            </a:extLst>
          </p:cNvPr>
          <p:cNvSpPr txBox="1"/>
          <p:nvPr/>
        </p:nvSpPr>
        <p:spPr>
          <a:xfrm>
            <a:off x="5056801" y="2267887"/>
            <a:ext cx="6411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Determine direction using string  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27559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3AA4C7-344F-4362-B1A2-B9A613E0377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993910-0A2E-49EB-AE61-EEFE09C1165F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B3FB-52A9-47BD-A064-D2AE56A9D351}"/>
              </a:ext>
            </a:extLst>
          </p:cNvPr>
          <p:cNvSpPr txBox="1"/>
          <p:nvPr/>
        </p:nvSpPr>
        <p:spPr>
          <a:xfrm>
            <a:off x="3810026" y="1977218"/>
            <a:ext cx="4571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Hardware</a:t>
            </a:r>
            <a:endParaRPr lang="ko-KR" altLang="en-US" sz="6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91257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608FF-CB3A-434B-A0B5-92530A75B408}"/>
              </a:ext>
            </a:extLst>
          </p:cNvPr>
          <p:cNvSpPr txBox="1"/>
          <p:nvPr/>
        </p:nvSpPr>
        <p:spPr>
          <a:xfrm>
            <a:off x="578497" y="405593"/>
            <a:ext cx="331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Hardware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D65F12-514C-4D54-8C64-4E7A4A115C99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23ED729-77A3-470B-89D2-B718EAA31CE1}"/>
              </a:ext>
            </a:extLst>
          </p:cNvPr>
          <p:cNvSpPr/>
          <p:nvPr/>
        </p:nvSpPr>
        <p:spPr>
          <a:xfrm>
            <a:off x="2777996" y="118091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09B0E06-89B0-4FB7-9F6F-1D5A0E84DD94}"/>
              </a:ext>
            </a:extLst>
          </p:cNvPr>
          <p:cNvSpPr/>
          <p:nvPr/>
        </p:nvSpPr>
        <p:spPr>
          <a:xfrm>
            <a:off x="891251" y="1592397"/>
            <a:ext cx="10475088" cy="5005173"/>
          </a:xfrm>
          <a:prstGeom prst="roundRect">
            <a:avLst>
              <a:gd name="adj" fmla="val 538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6CF4A8-931F-4C73-953A-75AA3B005A9E}"/>
              </a:ext>
            </a:extLst>
          </p:cNvPr>
          <p:cNvSpPr/>
          <p:nvPr/>
        </p:nvSpPr>
        <p:spPr>
          <a:xfrm>
            <a:off x="1242630" y="2331572"/>
            <a:ext cx="4606293" cy="3860884"/>
          </a:xfrm>
          <a:prstGeom prst="roundRect">
            <a:avLst>
              <a:gd name="adj" fmla="val 7272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34C48-E221-400B-8A0B-04BCE7EDB4AC}"/>
              </a:ext>
            </a:extLst>
          </p:cNvPr>
          <p:cNvSpPr txBox="1"/>
          <p:nvPr/>
        </p:nvSpPr>
        <p:spPr>
          <a:xfrm>
            <a:off x="1097004" y="1733085"/>
            <a:ext cx="228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Main body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E9BE668-6A51-482B-AF99-5E7872DC47A7}"/>
              </a:ext>
            </a:extLst>
          </p:cNvPr>
          <p:cNvSpPr/>
          <p:nvPr/>
        </p:nvSpPr>
        <p:spPr>
          <a:xfrm>
            <a:off x="6187359" y="2331572"/>
            <a:ext cx="4659639" cy="3860884"/>
          </a:xfrm>
          <a:prstGeom prst="roundRect">
            <a:avLst>
              <a:gd name="adj" fmla="val 610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250AC0-AED3-433D-8095-701CDC9B32B3}"/>
              </a:ext>
            </a:extLst>
          </p:cNvPr>
          <p:cNvSpPr txBox="1"/>
          <p:nvPr/>
        </p:nvSpPr>
        <p:spPr>
          <a:xfrm>
            <a:off x="1369284" y="2441048"/>
            <a:ext cx="20079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Wheels part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E985DA-80A7-463F-8EFA-9266ECBE7A54}"/>
              </a:ext>
            </a:extLst>
          </p:cNvPr>
          <p:cNvSpPr txBox="1"/>
          <p:nvPr/>
        </p:nvSpPr>
        <p:spPr>
          <a:xfrm>
            <a:off x="6304309" y="2468525"/>
            <a:ext cx="1687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String part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4" name="순서도: 대체 처리 13">
            <a:extLst>
              <a:ext uri="{FF2B5EF4-FFF2-40B4-BE49-F238E27FC236}">
                <a16:creationId xmlns:a16="http://schemas.microsoft.com/office/drawing/2014/main" id="{DBCFB120-126A-41A1-9DF2-92C9C97DA3FA}"/>
              </a:ext>
            </a:extLst>
          </p:cNvPr>
          <p:cNvSpPr/>
          <p:nvPr/>
        </p:nvSpPr>
        <p:spPr>
          <a:xfrm>
            <a:off x="1595472" y="3117304"/>
            <a:ext cx="3820334" cy="927706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Foldable structure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5" name="순서도: 대체 처리 14">
            <a:extLst>
              <a:ext uri="{FF2B5EF4-FFF2-40B4-BE49-F238E27FC236}">
                <a16:creationId xmlns:a16="http://schemas.microsoft.com/office/drawing/2014/main" id="{AE76D904-0BB1-4ED2-BE04-FC1CBB4204C6}"/>
              </a:ext>
            </a:extLst>
          </p:cNvPr>
          <p:cNvSpPr/>
          <p:nvPr/>
        </p:nvSpPr>
        <p:spPr>
          <a:xfrm>
            <a:off x="1630212" y="4687949"/>
            <a:ext cx="3820334" cy="927706"/>
          </a:xfrm>
          <a:prstGeom prst="flowChartAlternate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BLDC Motor control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6" name="순서도: 대체 처리 15">
            <a:extLst>
              <a:ext uri="{FF2B5EF4-FFF2-40B4-BE49-F238E27FC236}">
                <a16:creationId xmlns:a16="http://schemas.microsoft.com/office/drawing/2014/main" id="{53C210C4-39AB-4155-9ABA-1865CB7FD27B}"/>
              </a:ext>
            </a:extLst>
          </p:cNvPr>
          <p:cNvSpPr/>
          <p:nvPr/>
        </p:nvSpPr>
        <p:spPr>
          <a:xfrm>
            <a:off x="6573766" y="5394944"/>
            <a:ext cx="3886822" cy="46166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Incremental Encoder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7" name="순서도: 대체 처리 16">
            <a:extLst>
              <a:ext uri="{FF2B5EF4-FFF2-40B4-BE49-F238E27FC236}">
                <a16:creationId xmlns:a16="http://schemas.microsoft.com/office/drawing/2014/main" id="{6A4D7378-67EC-40FF-A26D-E99AC4525C79}"/>
              </a:ext>
            </a:extLst>
          </p:cNvPr>
          <p:cNvSpPr/>
          <p:nvPr/>
        </p:nvSpPr>
        <p:spPr>
          <a:xfrm>
            <a:off x="6573766" y="3067011"/>
            <a:ext cx="3886822" cy="46166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Absolute Encoder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18" name="순서도: 대체 처리 17">
            <a:extLst>
              <a:ext uri="{FF2B5EF4-FFF2-40B4-BE49-F238E27FC236}">
                <a16:creationId xmlns:a16="http://schemas.microsoft.com/office/drawing/2014/main" id="{D9385247-C858-445C-AC76-86CBCBE76797}"/>
              </a:ext>
            </a:extLst>
          </p:cNvPr>
          <p:cNvSpPr/>
          <p:nvPr/>
        </p:nvSpPr>
        <p:spPr>
          <a:xfrm>
            <a:off x="6573767" y="4144750"/>
            <a:ext cx="3886821" cy="461665"/>
          </a:xfrm>
          <a:prstGeom prst="flowChartAlternate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Motor control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C33955F-3B73-4804-A02D-947C055BC29A}"/>
              </a:ext>
            </a:extLst>
          </p:cNvPr>
          <p:cNvCxnSpPr>
            <a:cxnSpLocks/>
          </p:cNvCxnSpPr>
          <p:nvPr/>
        </p:nvCxnSpPr>
        <p:spPr>
          <a:xfrm flipH="1">
            <a:off x="5450546" y="3371648"/>
            <a:ext cx="1011733" cy="125081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16FCE4-03EC-4062-9458-01DC6B83CA5C}"/>
              </a:ext>
            </a:extLst>
          </p:cNvPr>
          <p:cNvSpPr txBox="1"/>
          <p:nvPr/>
        </p:nvSpPr>
        <p:spPr>
          <a:xfrm rot="18483932">
            <a:off x="5411066" y="3607147"/>
            <a:ext cx="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angle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293F71D-4D7C-493F-8970-AC51D51D7E5F}"/>
              </a:ext>
            </a:extLst>
          </p:cNvPr>
          <p:cNvCxnSpPr>
            <a:cxnSpLocks/>
          </p:cNvCxnSpPr>
          <p:nvPr/>
        </p:nvCxnSpPr>
        <p:spPr>
          <a:xfrm flipH="1" flipV="1">
            <a:off x="5490428" y="5286567"/>
            <a:ext cx="971851" cy="32113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1356AB1-D660-4A98-8C56-950662B783C6}"/>
              </a:ext>
            </a:extLst>
          </p:cNvPr>
          <p:cNvSpPr txBox="1"/>
          <p:nvPr/>
        </p:nvSpPr>
        <p:spPr>
          <a:xfrm rot="1025788">
            <a:off x="5630382" y="5033491"/>
            <a:ext cx="875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length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633249D-98FF-4335-9D98-63BA6305E798}"/>
              </a:ext>
            </a:extLst>
          </p:cNvPr>
          <p:cNvCxnSpPr>
            <a:cxnSpLocks/>
          </p:cNvCxnSpPr>
          <p:nvPr/>
        </p:nvCxnSpPr>
        <p:spPr>
          <a:xfrm flipV="1">
            <a:off x="8517177" y="4747704"/>
            <a:ext cx="0" cy="53117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43D65FE-1A2C-4690-86F6-52DC87980100}"/>
              </a:ext>
            </a:extLst>
          </p:cNvPr>
          <p:cNvSpPr txBox="1"/>
          <p:nvPr/>
        </p:nvSpPr>
        <p:spPr>
          <a:xfrm>
            <a:off x="8517177" y="4853157"/>
            <a:ext cx="1005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tension</a:t>
            </a:r>
            <a:endParaRPr lang="ko-KR" altLang="en-US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22571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3D34768-B911-422E-B5C8-54051D4C964E}"/>
              </a:ext>
            </a:extLst>
          </p:cNvPr>
          <p:cNvSpPr/>
          <p:nvPr/>
        </p:nvSpPr>
        <p:spPr>
          <a:xfrm>
            <a:off x="6082487" y="1176786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E6B00B6-4D1E-42EE-A039-ACBDB0AE8E61}"/>
              </a:ext>
            </a:extLst>
          </p:cNvPr>
          <p:cNvGrpSpPr/>
          <p:nvPr/>
        </p:nvGrpSpPr>
        <p:grpSpPr>
          <a:xfrm>
            <a:off x="365793" y="2781260"/>
            <a:ext cx="4017518" cy="3611691"/>
            <a:chOff x="3235196" y="1724025"/>
            <a:chExt cx="5166697" cy="4514850"/>
          </a:xfrm>
        </p:grpSpPr>
        <p:pic>
          <p:nvPicPr>
            <p:cNvPr id="5" name="그림 4" descr="손수레, 운송이(가) 표시된 사진&#10;&#10;자동 생성된 설명">
              <a:extLst>
                <a:ext uri="{FF2B5EF4-FFF2-40B4-BE49-F238E27FC236}">
                  <a16:creationId xmlns:a16="http://schemas.microsoft.com/office/drawing/2014/main" id="{D66F5125-4A3A-4B9F-B596-4DCD26366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196" y="1724025"/>
              <a:ext cx="5166697" cy="45148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화살표: 오른쪽 11">
              <a:extLst>
                <a:ext uri="{FF2B5EF4-FFF2-40B4-BE49-F238E27FC236}">
                  <a16:creationId xmlns:a16="http://schemas.microsoft.com/office/drawing/2014/main" id="{DF0A950C-37F4-4721-B06C-DA6E5ABCB71C}"/>
                </a:ext>
              </a:extLst>
            </p:cNvPr>
            <p:cNvSpPr/>
            <p:nvPr/>
          </p:nvSpPr>
          <p:spPr>
            <a:xfrm rot="2222601">
              <a:off x="5996472" y="3835131"/>
              <a:ext cx="1859810" cy="292638"/>
            </a:xfrm>
            <a:prstGeom prst="right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3D48EAA-218B-4503-A08E-E32B2BC8B03C}"/>
              </a:ext>
            </a:extLst>
          </p:cNvPr>
          <p:cNvGrpSpPr/>
          <p:nvPr/>
        </p:nvGrpSpPr>
        <p:grpSpPr>
          <a:xfrm>
            <a:off x="4519612" y="2077557"/>
            <a:ext cx="3474096" cy="4315394"/>
            <a:chOff x="3972846" y="1523431"/>
            <a:chExt cx="3911326" cy="5069049"/>
          </a:xfrm>
        </p:grpSpPr>
        <p:pic>
          <p:nvPicPr>
            <p:cNvPr id="15" name="그림 14" descr="손수레이(가) 표시된 사진&#10;&#10;자동 생성된 설명">
              <a:extLst>
                <a:ext uri="{FF2B5EF4-FFF2-40B4-BE49-F238E27FC236}">
                  <a16:creationId xmlns:a16="http://schemas.microsoft.com/office/drawing/2014/main" id="{C352988A-48F4-4120-A374-822771673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" t="-1072" r="466" b="-23"/>
            <a:stretch/>
          </p:blipFill>
          <p:spPr>
            <a:xfrm>
              <a:off x="3972846" y="1523431"/>
              <a:ext cx="3911326" cy="50690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화살표: 원형 15">
              <a:extLst>
                <a:ext uri="{FF2B5EF4-FFF2-40B4-BE49-F238E27FC236}">
                  <a16:creationId xmlns:a16="http://schemas.microsoft.com/office/drawing/2014/main" id="{FD545C6A-AA80-40E2-B562-ED1DE687B675}"/>
                </a:ext>
              </a:extLst>
            </p:cNvPr>
            <p:cNvSpPr/>
            <p:nvPr/>
          </p:nvSpPr>
          <p:spPr>
            <a:xfrm rot="16816813">
              <a:off x="3774895" y="2390896"/>
              <a:ext cx="1695450" cy="1284288"/>
            </a:xfrm>
            <a:prstGeom prst="circular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5B452A4-EB57-47F8-BCA6-61204B51F85F}"/>
              </a:ext>
            </a:extLst>
          </p:cNvPr>
          <p:cNvGrpSpPr/>
          <p:nvPr/>
        </p:nvGrpSpPr>
        <p:grpSpPr>
          <a:xfrm>
            <a:off x="8159145" y="2077557"/>
            <a:ext cx="3404205" cy="4315394"/>
            <a:chOff x="4259973" y="1633937"/>
            <a:chExt cx="3496781" cy="493942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A7665DF4-545D-4A61-8D7F-B941C8722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973" y="1633937"/>
              <a:ext cx="3496781" cy="49394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9" name="화살표: 원형 18">
              <a:extLst>
                <a:ext uri="{FF2B5EF4-FFF2-40B4-BE49-F238E27FC236}">
                  <a16:creationId xmlns:a16="http://schemas.microsoft.com/office/drawing/2014/main" id="{807BDBE6-33C4-4DBB-9FDD-A7F17FD9AFD1}"/>
                </a:ext>
              </a:extLst>
            </p:cNvPr>
            <p:cNvSpPr/>
            <p:nvPr/>
          </p:nvSpPr>
          <p:spPr>
            <a:xfrm rot="14295088" flipV="1">
              <a:off x="5607502" y="2477528"/>
              <a:ext cx="2152650" cy="1657350"/>
            </a:xfrm>
            <a:prstGeom prst="circularArrow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A1C8C18A-CC70-4C50-B7FD-970B994914D8}"/>
              </a:ext>
            </a:extLst>
          </p:cNvPr>
          <p:cNvSpPr txBox="1"/>
          <p:nvPr/>
        </p:nvSpPr>
        <p:spPr>
          <a:xfrm>
            <a:off x="1152761" y="1619628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Move forward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7386AB-D64A-45BC-9F4F-7FC67492B595}"/>
              </a:ext>
            </a:extLst>
          </p:cNvPr>
          <p:cNvSpPr txBox="1"/>
          <p:nvPr/>
        </p:nvSpPr>
        <p:spPr>
          <a:xfrm>
            <a:off x="4994597" y="1621054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Turn right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60CEEA-6E90-4148-A92C-B74CFE2A9526}"/>
              </a:ext>
            </a:extLst>
          </p:cNvPr>
          <p:cNvSpPr txBox="1"/>
          <p:nvPr/>
        </p:nvSpPr>
        <p:spPr>
          <a:xfrm>
            <a:off x="8599184" y="1554337"/>
            <a:ext cx="2524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Turn left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937866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3AA4C7-344F-4362-B1A2-B9A613E0377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993910-0A2E-49EB-AE61-EEFE09C1165F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B3FB-52A9-47BD-A064-D2AE56A9D351}"/>
              </a:ext>
            </a:extLst>
          </p:cNvPr>
          <p:cNvSpPr txBox="1"/>
          <p:nvPr/>
        </p:nvSpPr>
        <p:spPr>
          <a:xfrm>
            <a:off x="2844542" y="1996268"/>
            <a:ext cx="65436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Team &amp; Solution</a:t>
            </a:r>
            <a:endParaRPr lang="ko-KR" altLang="en-US" sz="6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307377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07608FF-CB3A-434B-A0B5-92530A75B408}"/>
              </a:ext>
            </a:extLst>
          </p:cNvPr>
          <p:cNvSpPr txBox="1"/>
          <p:nvPr/>
        </p:nvSpPr>
        <p:spPr>
          <a:xfrm>
            <a:off x="578497" y="405593"/>
            <a:ext cx="442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Team &amp; Schedule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CD65F12-514C-4D54-8C64-4E7A4A115C99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23ED729-77A3-470B-89D2-B718EAA31CE1}"/>
              </a:ext>
            </a:extLst>
          </p:cNvPr>
          <p:cNvSpPr/>
          <p:nvPr/>
        </p:nvSpPr>
        <p:spPr>
          <a:xfrm>
            <a:off x="4340096" y="118091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7A67A8-1F98-46C6-A8CA-C8D35E7DF424}"/>
              </a:ext>
            </a:extLst>
          </p:cNvPr>
          <p:cNvSpPr txBox="1"/>
          <p:nvPr/>
        </p:nvSpPr>
        <p:spPr>
          <a:xfrm>
            <a:off x="578497" y="3631647"/>
            <a:ext cx="2495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Shopping cart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D463E3A9-AFE5-4838-B32C-56C14BD7DF99}"/>
              </a:ext>
            </a:extLst>
          </p:cNvPr>
          <p:cNvCxnSpPr>
            <a:cxnSpLocks/>
          </p:cNvCxnSpPr>
          <p:nvPr/>
        </p:nvCxnSpPr>
        <p:spPr>
          <a:xfrm flipV="1">
            <a:off x="3067317" y="2661772"/>
            <a:ext cx="1719665" cy="115099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4296610C-1A24-4FD7-AB2B-73760AE764AC}"/>
              </a:ext>
            </a:extLst>
          </p:cNvPr>
          <p:cNvCxnSpPr>
            <a:cxnSpLocks/>
          </p:cNvCxnSpPr>
          <p:nvPr/>
        </p:nvCxnSpPr>
        <p:spPr>
          <a:xfrm>
            <a:off x="3074048" y="4154867"/>
            <a:ext cx="1712934" cy="12606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81B901-6B96-4CCC-8906-8E12EC8FB687}"/>
              </a:ext>
            </a:extLst>
          </p:cNvPr>
          <p:cNvSpPr txBox="1"/>
          <p:nvPr/>
        </p:nvSpPr>
        <p:spPr>
          <a:xfrm>
            <a:off x="5017510" y="2364902"/>
            <a:ext cx="32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Wheels control 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D129EA-A8F1-46C9-A3D6-C9853B713467}"/>
              </a:ext>
            </a:extLst>
          </p:cNvPr>
          <p:cNvSpPr txBox="1"/>
          <p:nvPr/>
        </p:nvSpPr>
        <p:spPr>
          <a:xfrm>
            <a:off x="5017510" y="5153865"/>
            <a:ext cx="324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String control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65BF4CA-8A6B-4767-8041-10261D18AB4A}"/>
              </a:ext>
            </a:extLst>
          </p:cNvPr>
          <p:cNvCxnSpPr>
            <a:cxnSpLocks/>
          </p:cNvCxnSpPr>
          <p:nvPr/>
        </p:nvCxnSpPr>
        <p:spPr>
          <a:xfrm>
            <a:off x="7575516" y="2661772"/>
            <a:ext cx="972273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0B697F6-DF75-4A08-B036-8F0029EC6EE6}"/>
              </a:ext>
            </a:extLst>
          </p:cNvPr>
          <p:cNvCxnSpPr>
            <a:cxnSpLocks/>
          </p:cNvCxnSpPr>
          <p:nvPr/>
        </p:nvCxnSpPr>
        <p:spPr>
          <a:xfrm>
            <a:off x="7390321" y="5450200"/>
            <a:ext cx="868101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22BE854-3A3B-4668-AC59-6A652A4BC47E}"/>
              </a:ext>
            </a:extLst>
          </p:cNvPr>
          <p:cNvSpPr txBox="1"/>
          <p:nvPr/>
        </p:nvSpPr>
        <p:spPr>
          <a:xfrm>
            <a:off x="8702600" y="2441846"/>
            <a:ext cx="274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Woo Jae, Min ho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56A3C-C873-4D8F-B010-9E2DE0200E09}"/>
              </a:ext>
            </a:extLst>
          </p:cNvPr>
          <p:cNvSpPr txBox="1"/>
          <p:nvPr/>
        </p:nvSpPr>
        <p:spPr>
          <a:xfrm>
            <a:off x="8488950" y="5215420"/>
            <a:ext cx="3240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Myeong</a:t>
            </a:r>
            <a:r>
              <a:rPr lang="en-US" altLang="ko-K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Jae, Hyeon ah</a:t>
            </a:r>
            <a:endParaRPr lang="ko-KR" altLang="en-US" sz="24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751429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3D34768-B911-422E-B5C8-54051D4C964E}"/>
              </a:ext>
            </a:extLst>
          </p:cNvPr>
          <p:cNvSpPr/>
          <p:nvPr/>
        </p:nvSpPr>
        <p:spPr>
          <a:xfrm>
            <a:off x="6297887" y="118091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05807BB-7FD2-4EBC-A30B-E756C2F46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250633"/>
              </p:ext>
            </p:extLst>
          </p:nvPr>
        </p:nvGraphicFramePr>
        <p:xfrm>
          <a:off x="1228844" y="1799621"/>
          <a:ext cx="9952302" cy="450656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103902">
                  <a:extLst>
                    <a:ext uri="{9D8B030D-6E8A-4147-A177-3AD203B41FA5}">
                      <a16:colId xmlns:a16="http://schemas.microsoft.com/office/drawing/2014/main" val="922148746"/>
                    </a:ext>
                  </a:extLst>
                </a:gridCol>
                <a:gridCol w="442438">
                  <a:extLst>
                    <a:ext uri="{9D8B030D-6E8A-4147-A177-3AD203B41FA5}">
                      <a16:colId xmlns:a16="http://schemas.microsoft.com/office/drawing/2014/main" val="878467652"/>
                    </a:ext>
                  </a:extLst>
                </a:gridCol>
                <a:gridCol w="440730">
                  <a:extLst>
                    <a:ext uri="{9D8B030D-6E8A-4147-A177-3AD203B41FA5}">
                      <a16:colId xmlns:a16="http://schemas.microsoft.com/office/drawing/2014/main" val="3556559803"/>
                    </a:ext>
                  </a:extLst>
                </a:gridCol>
                <a:gridCol w="420231">
                  <a:extLst>
                    <a:ext uri="{9D8B030D-6E8A-4147-A177-3AD203B41FA5}">
                      <a16:colId xmlns:a16="http://schemas.microsoft.com/office/drawing/2014/main" val="3346643240"/>
                    </a:ext>
                  </a:extLst>
                </a:gridCol>
                <a:gridCol w="389482">
                  <a:extLst>
                    <a:ext uri="{9D8B030D-6E8A-4147-A177-3AD203B41FA5}">
                      <a16:colId xmlns:a16="http://schemas.microsoft.com/office/drawing/2014/main" val="4115268824"/>
                    </a:ext>
                  </a:extLst>
                </a:gridCol>
                <a:gridCol w="399732">
                  <a:extLst>
                    <a:ext uri="{9D8B030D-6E8A-4147-A177-3AD203B41FA5}">
                      <a16:colId xmlns:a16="http://schemas.microsoft.com/office/drawing/2014/main" val="2130783422"/>
                    </a:ext>
                  </a:extLst>
                </a:gridCol>
                <a:gridCol w="420231">
                  <a:extLst>
                    <a:ext uri="{9D8B030D-6E8A-4147-A177-3AD203B41FA5}">
                      <a16:colId xmlns:a16="http://schemas.microsoft.com/office/drawing/2014/main" val="921377524"/>
                    </a:ext>
                  </a:extLst>
                </a:gridCol>
                <a:gridCol w="389482">
                  <a:extLst>
                    <a:ext uri="{9D8B030D-6E8A-4147-A177-3AD203B41FA5}">
                      <a16:colId xmlns:a16="http://schemas.microsoft.com/office/drawing/2014/main" val="3638996679"/>
                    </a:ext>
                  </a:extLst>
                </a:gridCol>
                <a:gridCol w="430480">
                  <a:extLst>
                    <a:ext uri="{9D8B030D-6E8A-4147-A177-3AD203B41FA5}">
                      <a16:colId xmlns:a16="http://schemas.microsoft.com/office/drawing/2014/main" val="3792923361"/>
                    </a:ext>
                  </a:extLst>
                </a:gridCol>
                <a:gridCol w="430481">
                  <a:extLst>
                    <a:ext uri="{9D8B030D-6E8A-4147-A177-3AD203B41FA5}">
                      <a16:colId xmlns:a16="http://schemas.microsoft.com/office/drawing/2014/main" val="2227664010"/>
                    </a:ext>
                  </a:extLst>
                </a:gridCol>
                <a:gridCol w="481728">
                  <a:extLst>
                    <a:ext uri="{9D8B030D-6E8A-4147-A177-3AD203B41FA5}">
                      <a16:colId xmlns:a16="http://schemas.microsoft.com/office/drawing/2014/main" val="1418910710"/>
                    </a:ext>
                  </a:extLst>
                </a:gridCol>
                <a:gridCol w="379234">
                  <a:extLst>
                    <a:ext uri="{9D8B030D-6E8A-4147-A177-3AD203B41FA5}">
                      <a16:colId xmlns:a16="http://schemas.microsoft.com/office/drawing/2014/main" val="869064167"/>
                    </a:ext>
                  </a:extLst>
                </a:gridCol>
                <a:gridCol w="492035">
                  <a:extLst>
                    <a:ext uri="{9D8B030D-6E8A-4147-A177-3AD203B41FA5}">
                      <a16:colId xmlns:a16="http://schemas.microsoft.com/office/drawing/2014/main" val="1123630651"/>
                    </a:ext>
                  </a:extLst>
                </a:gridCol>
                <a:gridCol w="399675">
                  <a:extLst>
                    <a:ext uri="{9D8B030D-6E8A-4147-A177-3AD203B41FA5}">
                      <a16:colId xmlns:a16="http://schemas.microsoft.com/office/drawing/2014/main" val="1355829742"/>
                    </a:ext>
                  </a:extLst>
                </a:gridCol>
                <a:gridCol w="399732">
                  <a:extLst>
                    <a:ext uri="{9D8B030D-6E8A-4147-A177-3AD203B41FA5}">
                      <a16:colId xmlns:a16="http://schemas.microsoft.com/office/drawing/2014/main" val="902962297"/>
                    </a:ext>
                  </a:extLst>
                </a:gridCol>
                <a:gridCol w="440730">
                  <a:extLst>
                    <a:ext uri="{9D8B030D-6E8A-4147-A177-3AD203B41FA5}">
                      <a16:colId xmlns:a16="http://schemas.microsoft.com/office/drawing/2014/main" val="716354364"/>
                    </a:ext>
                  </a:extLst>
                </a:gridCol>
                <a:gridCol w="491979">
                  <a:extLst>
                    <a:ext uri="{9D8B030D-6E8A-4147-A177-3AD203B41FA5}">
                      <a16:colId xmlns:a16="http://schemas.microsoft.com/office/drawing/2014/main" val="3839417087"/>
                    </a:ext>
                  </a:extLst>
                </a:gridCol>
              </a:tblGrid>
              <a:tr h="706577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May</a:t>
                      </a:r>
                      <a:endParaRPr lang="ko-KR" altLang="en-US" sz="24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April</a:t>
                      </a:r>
                      <a:endParaRPr lang="ko-KR" altLang="en-US" sz="24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March</a:t>
                      </a:r>
                      <a:endParaRPr lang="ko-KR" altLang="en-US" sz="24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June</a:t>
                      </a:r>
                      <a:endParaRPr lang="ko-KR" altLang="en-US" sz="24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929176"/>
                  </a:ext>
                </a:extLst>
              </a:tr>
              <a:tr h="408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Hardware configuration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3935296"/>
                  </a:ext>
                </a:extLst>
              </a:tr>
              <a:tr h="6266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BLDC Motor control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with</a:t>
                      </a:r>
                      <a:r>
                        <a:rPr lang="ko-KR" altLang="en-US" sz="200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absolute encoder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161679"/>
                  </a:ext>
                </a:extLst>
              </a:tr>
              <a:tr h="6400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BLDC Motor control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with</a:t>
                      </a:r>
                      <a:r>
                        <a:rPr lang="ko-KR" altLang="en-US" sz="2000" dirty="0"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incremental encoder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918626"/>
                  </a:ext>
                </a:extLst>
              </a:tr>
              <a:tr h="6182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String motor control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with incremental encoder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5137369"/>
                  </a:ext>
                </a:extLst>
              </a:tr>
              <a:tr h="6288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String motor control</a:t>
                      </a:r>
                    </a:p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with absolute encoder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207714"/>
                  </a:ext>
                </a:extLst>
              </a:tr>
              <a:tr h="5869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>
                          <a:latin typeface="Cambria Math" panose="02040503050406030204" pitchFamily="18" charset="0"/>
                        </a:rPr>
                        <a:t>Test and error correction</a:t>
                      </a:r>
                      <a:endParaRPr lang="ko-KR" altLang="en-US" sz="2000" dirty="0">
                        <a:latin typeface="Cambria Math" panose="020405030504060302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616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071033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92CBC44-8488-4BA2-9493-42A206854F43}"/>
              </a:ext>
            </a:extLst>
          </p:cNvPr>
          <p:cNvSpPr/>
          <p:nvPr/>
        </p:nvSpPr>
        <p:spPr>
          <a:xfrm>
            <a:off x="2155371" y="1245293"/>
            <a:ext cx="11893421" cy="21028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72688-E928-4D25-AAC6-3AD4DF2C7E4C}"/>
              </a:ext>
            </a:extLst>
          </p:cNvPr>
          <p:cNvSpPr txBox="1"/>
          <p:nvPr/>
        </p:nvSpPr>
        <p:spPr>
          <a:xfrm>
            <a:off x="578497" y="405593"/>
            <a:ext cx="2481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Index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060EF-1651-4BBE-A2E6-6D066A0AEA50}"/>
              </a:ext>
            </a:extLst>
          </p:cNvPr>
          <p:cNvSpPr txBox="1"/>
          <p:nvPr/>
        </p:nvSpPr>
        <p:spPr>
          <a:xfrm>
            <a:off x="1987421" y="2944498"/>
            <a:ext cx="545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2.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69E8-36C3-4A60-85D2-4E187FAFEC59}"/>
              </a:ext>
            </a:extLst>
          </p:cNvPr>
          <p:cNvSpPr txBox="1"/>
          <p:nvPr/>
        </p:nvSpPr>
        <p:spPr>
          <a:xfrm>
            <a:off x="1987421" y="3792430"/>
            <a:ext cx="545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3.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 &amp; Solution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969E8-C8CA-43DD-B6AD-B705C4C70C44}"/>
              </a:ext>
            </a:extLst>
          </p:cNvPr>
          <p:cNvSpPr txBox="1"/>
          <p:nvPr/>
        </p:nvSpPr>
        <p:spPr>
          <a:xfrm>
            <a:off x="1987421" y="4640363"/>
            <a:ext cx="545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4.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Hardware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7471709D-B993-4452-B58A-F128C716E8E5}"/>
              </a:ext>
            </a:extLst>
          </p:cNvPr>
          <p:cNvSpPr/>
          <p:nvPr/>
        </p:nvSpPr>
        <p:spPr>
          <a:xfrm>
            <a:off x="1987421" y="117938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25BB01-EA87-496D-9FBF-9823783D2305}"/>
              </a:ext>
            </a:extLst>
          </p:cNvPr>
          <p:cNvSpPr txBox="1"/>
          <p:nvPr/>
        </p:nvSpPr>
        <p:spPr>
          <a:xfrm>
            <a:off x="1987421" y="5488296"/>
            <a:ext cx="545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5.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Team &amp; Schedule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F1C4C6-4A66-4E6D-80D3-B1E2762F4D4E}"/>
              </a:ext>
            </a:extLst>
          </p:cNvPr>
          <p:cNvSpPr txBox="1"/>
          <p:nvPr/>
        </p:nvSpPr>
        <p:spPr>
          <a:xfrm>
            <a:off x="1987421" y="2100783"/>
            <a:ext cx="5458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1. </a:t>
            </a:r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Client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42696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C69EFC2-B4C7-4B43-9CAF-B1E440374E53}"/>
              </a:ext>
            </a:extLst>
          </p:cNvPr>
          <p:cNvSpPr/>
          <p:nvPr/>
        </p:nvSpPr>
        <p:spPr>
          <a:xfrm>
            <a:off x="-1552575" y="1250301"/>
            <a:ext cx="7715250" cy="20702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C3D34768-B911-422E-B5C8-54051D4C964E}"/>
              </a:ext>
            </a:extLst>
          </p:cNvPr>
          <p:cNvSpPr/>
          <p:nvPr/>
        </p:nvSpPr>
        <p:spPr>
          <a:xfrm>
            <a:off x="5921828" y="1181790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D73AA-8AC7-4AC9-978C-38F0D3D12CA6}"/>
              </a:ext>
            </a:extLst>
          </p:cNvPr>
          <p:cNvSpPr txBox="1"/>
          <p:nvPr/>
        </p:nvSpPr>
        <p:spPr>
          <a:xfrm>
            <a:off x="1259633" y="2659559"/>
            <a:ext cx="9268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Thank you!</a:t>
            </a:r>
            <a:endParaRPr lang="ko-KR" altLang="en-US" sz="4400" b="1" dirty="0">
              <a:latin typeface="Cambria Math" panose="02040503050406030204" pitchFamily="18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6203122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3AA4C7-344F-4362-B1A2-B9A613E0377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993910-0A2E-49EB-AE61-EEFE09C1165F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B3FB-52A9-47BD-A064-D2AE56A9D351}"/>
              </a:ext>
            </a:extLst>
          </p:cNvPr>
          <p:cNvSpPr txBox="1"/>
          <p:nvPr/>
        </p:nvSpPr>
        <p:spPr>
          <a:xfrm>
            <a:off x="4437386" y="2024843"/>
            <a:ext cx="33172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Client</a:t>
            </a:r>
            <a:endParaRPr lang="ko-KR" altLang="en-US" sz="6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023246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1E9321-2B79-425B-9227-77556BB2850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C8BD35-2861-4434-B105-10F93EAEACE2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7C0E0D-D57A-4D4B-A95D-B1DE8E1BE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301" y="1803602"/>
            <a:ext cx="1625397" cy="162539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1FB130-F999-4D38-9F0F-F912687B4B2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187" y="3763828"/>
            <a:ext cx="2174775" cy="2174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1284F7-A8C8-4639-85E9-876BB65777E2}"/>
              </a:ext>
            </a:extLst>
          </p:cNvPr>
          <p:cNvSpPr txBox="1"/>
          <p:nvPr/>
        </p:nvSpPr>
        <p:spPr>
          <a:xfrm>
            <a:off x="4997550" y="3304243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professor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740B-DFB0-4043-8432-211799AD5542}"/>
              </a:ext>
            </a:extLst>
          </p:cNvPr>
          <p:cNvSpPr txBox="1"/>
          <p:nvPr/>
        </p:nvSpPr>
        <p:spPr>
          <a:xfrm>
            <a:off x="7029999" y="5693374"/>
            <a:ext cx="234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company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4" name="화살표: 원형 13">
            <a:extLst>
              <a:ext uri="{FF2B5EF4-FFF2-40B4-BE49-F238E27FC236}">
                <a16:creationId xmlns:a16="http://schemas.microsoft.com/office/drawing/2014/main" id="{4C1F6384-9C7E-420C-A82F-4030501C11BA}"/>
              </a:ext>
            </a:extLst>
          </p:cNvPr>
          <p:cNvSpPr/>
          <p:nvPr/>
        </p:nvSpPr>
        <p:spPr>
          <a:xfrm rot="21283830">
            <a:off x="6084939" y="2863075"/>
            <a:ext cx="2174774" cy="2174775"/>
          </a:xfrm>
          <a:prstGeom prst="circularArrow">
            <a:avLst>
              <a:gd name="adj1" fmla="val 10819"/>
              <a:gd name="adj2" fmla="val 1109461"/>
              <a:gd name="adj3" fmla="val 20457679"/>
              <a:gd name="adj4" fmla="val 16417609"/>
              <a:gd name="adj5" fmla="val 85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4A6568D-48FE-4DFF-8195-D53755989F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98" y="3655303"/>
            <a:ext cx="2365317" cy="236531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B2BF68A-AD81-4696-BF20-A151F110DB28}"/>
              </a:ext>
            </a:extLst>
          </p:cNvPr>
          <p:cNvSpPr txBox="1"/>
          <p:nvPr/>
        </p:nvSpPr>
        <p:spPr>
          <a:xfrm>
            <a:off x="2764587" y="5607701"/>
            <a:ext cx="2427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team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25" name="화살표: 원형 24">
            <a:extLst>
              <a:ext uri="{FF2B5EF4-FFF2-40B4-BE49-F238E27FC236}">
                <a16:creationId xmlns:a16="http://schemas.microsoft.com/office/drawing/2014/main" id="{DE621D69-7B73-4732-8894-10511B2DC042}"/>
              </a:ext>
            </a:extLst>
          </p:cNvPr>
          <p:cNvSpPr/>
          <p:nvPr/>
        </p:nvSpPr>
        <p:spPr>
          <a:xfrm rot="10290258" flipV="1">
            <a:off x="3612821" y="2431251"/>
            <a:ext cx="2174774" cy="2174775"/>
          </a:xfrm>
          <a:prstGeom prst="circularArrow">
            <a:avLst>
              <a:gd name="adj1" fmla="val 10819"/>
              <a:gd name="adj2" fmla="val 1109461"/>
              <a:gd name="adj3" fmla="val 20457679"/>
              <a:gd name="adj4" fmla="val 16417609"/>
              <a:gd name="adj5" fmla="val 85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화살표: 원형 25">
            <a:extLst>
              <a:ext uri="{FF2B5EF4-FFF2-40B4-BE49-F238E27FC236}">
                <a16:creationId xmlns:a16="http://schemas.microsoft.com/office/drawing/2014/main" id="{98B6F4D0-1108-4AC9-A934-CBAEEF782740}"/>
              </a:ext>
            </a:extLst>
          </p:cNvPr>
          <p:cNvSpPr/>
          <p:nvPr/>
        </p:nvSpPr>
        <p:spPr>
          <a:xfrm rot="16200000">
            <a:off x="4075327" y="2713493"/>
            <a:ext cx="2174774" cy="2174775"/>
          </a:xfrm>
          <a:prstGeom prst="circularArrow">
            <a:avLst>
              <a:gd name="adj1" fmla="val 10819"/>
              <a:gd name="adj2" fmla="val 1109461"/>
              <a:gd name="adj3" fmla="val 20457679"/>
              <a:gd name="adj4" fmla="val 16417609"/>
              <a:gd name="adj5" fmla="val 85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화살표: 원형 30">
            <a:extLst>
              <a:ext uri="{FF2B5EF4-FFF2-40B4-BE49-F238E27FC236}">
                <a16:creationId xmlns:a16="http://schemas.microsoft.com/office/drawing/2014/main" id="{26C4ADEB-0845-4A5C-9473-25983958085E}"/>
              </a:ext>
            </a:extLst>
          </p:cNvPr>
          <p:cNvSpPr/>
          <p:nvPr/>
        </p:nvSpPr>
        <p:spPr>
          <a:xfrm rot="15837376" flipV="1">
            <a:off x="6490666" y="2478465"/>
            <a:ext cx="2174774" cy="2174775"/>
          </a:xfrm>
          <a:prstGeom prst="circularArrow">
            <a:avLst>
              <a:gd name="adj1" fmla="val 10819"/>
              <a:gd name="adj2" fmla="val 1109461"/>
              <a:gd name="adj3" fmla="val 20457679"/>
              <a:gd name="adj4" fmla="val 16417609"/>
              <a:gd name="adj5" fmla="val 85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3" name="화살표: 원형 32">
            <a:extLst>
              <a:ext uri="{FF2B5EF4-FFF2-40B4-BE49-F238E27FC236}">
                <a16:creationId xmlns:a16="http://schemas.microsoft.com/office/drawing/2014/main" id="{A63D2B24-FFE5-4D29-ABE4-297602ACA7A9}"/>
              </a:ext>
            </a:extLst>
          </p:cNvPr>
          <p:cNvSpPr/>
          <p:nvPr/>
        </p:nvSpPr>
        <p:spPr>
          <a:xfrm rot="8194679">
            <a:off x="5089860" y="3827197"/>
            <a:ext cx="2174774" cy="2174775"/>
          </a:xfrm>
          <a:prstGeom prst="circularArrow">
            <a:avLst>
              <a:gd name="adj1" fmla="val 10819"/>
              <a:gd name="adj2" fmla="val 1109461"/>
              <a:gd name="adj3" fmla="val 20457679"/>
              <a:gd name="adj4" fmla="val 16417609"/>
              <a:gd name="adj5" fmla="val 8526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0A1B221-81A6-40E7-9EA1-B759512ACEF0}"/>
              </a:ext>
            </a:extLst>
          </p:cNvPr>
          <p:cNvSpPr txBox="1"/>
          <p:nvPr/>
        </p:nvSpPr>
        <p:spPr>
          <a:xfrm>
            <a:off x="578497" y="405593"/>
            <a:ext cx="331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Client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52355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3AA4C7-344F-4362-B1A2-B9A613E0377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993910-0A2E-49EB-AE61-EEFE09C1165F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B3FB-52A9-47BD-A064-D2AE56A9D351}"/>
              </a:ext>
            </a:extLst>
          </p:cNvPr>
          <p:cNvSpPr txBox="1"/>
          <p:nvPr/>
        </p:nvSpPr>
        <p:spPr>
          <a:xfrm>
            <a:off x="3810026" y="1977218"/>
            <a:ext cx="4571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endParaRPr lang="ko-KR" altLang="en-US" sz="6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19835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A9B44B7-095B-4863-9599-F19CE1BA1D47}"/>
              </a:ext>
            </a:extLst>
          </p:cNvPr>
          <p:cNvSpPr txBox="1"/>
          <p:nvPr/>
        </p:nvSpPr>
        <p:spPr>
          <a:xfrm>
            <a:off x="578497" y="405593"/>
            <a:ext cx="331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Problem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pic>
        <p:nvPicPr>
          <p:cNvPr id="19" name="그림 18" descr="손수레이(가) 표시된 사진&#10;&#10;자동 생성된 설명">
            <a:extLst>
              <a:ext uri="{FF2B5EF4-FFF2-40B4-BE49-F238E27FC236}">
                <a16:creationId xmlns:a16="http://schemas.microsoft.com/office/drawing/2014/main" id="{9286117D-F647-494C-8A8D-C2C9A9EB6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83" b="92194" l="9794" r="89691">
                        <a14:foregroundMark x1="31186" y1="9494" x2="43299" y2="9283"/>
                        <a14:foregroundMark x1="29897" y1="9705" x2="32216" y2="9283"/>
                        <a14:foregroundMark x1="28866" y1="78059" x2="29639" y2="78903"/>
                        <a14:foregroundMark x1="57216" y1="84810" x2="57732" y2="84599"/>
                        <a14:foregroundMark x1="86082" y1="75738" x2="87113" y2="75738"/>
                        <a14:foregroundMark x1="57216" y1="91350" x2="60309" y2="9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17" y="2167532"/>
            <a:ext cx="3187258" cy="373238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DEBC1C3-76A6-4E8C-A32A-A17C5AB5D96D}"/>
              </a:ext>
            </a:extLst>
          </p:cNvPr>
          <p:cNvSpPr/>
          <p:nvPr/>
        </p:nvSpPr>
        <p:spPr>
          <a:xfrm>
            <a:off x="4508279" y="3556670"/>
            <a:ext cx="63787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We found that it is difficult for aged man to go uphill with their shopping carts.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6F1E9321-2B79-425B-9227-77556BB2850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6CC8BD35-2861-4434-B105-10F93EAEACE2}"/>
              </a:ext>
            </a:extLst>
          </p:cNvPr>
          <p:cNvSpPr/>
          <p:nvPr/>
        </p:nvSpPr>
        <p:spPr>
          <a:xfrm>
            <a:off x="2520746" y="1159355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E77DFC-D460-4BB7-8440-DB2BA3884CF8}"/>
              </a:ext>
            </a:extLst>
          </p:cNvPr>
          <p:cNvSpPr txBox="1"/>
          <p:nvPr/>
        </p:nvSpPr>
        <p:spPr>
          <a:xfrm>
            <a:off x="4508279" y="2844225"/>
            <a:ext cx="564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Difficulty in carrying uphill 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717806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앉아있는이(가) 표시된 사진&#10;&#10;자동 생성된 설명">
            <a:extLst>
              <a:ext uri="{FF2B5EF4-FFF2-40B4-BE49-F238E27FC236}">
                <a16:creationId xmlns:a16="http://schemas.microsoft.com/office/drawing/2014/main" id="{96E042CD-D19A-4F30-84C6-52AD002F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02" y="2155604"/>
            <a:ext cx="3590742" cy="392146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D31D9B1-7725-4BF1-97FD-5076CDBD1189}"/>
              </a:ext>
            </a:extLst>
          </p:cNvPr>
          <p:cNvSpPr/>
          <p:nvPr/>
        </p:nvSpPr>
        <p:spPr>
          <a:xfrm>
            <a:off x="4979117" y="2642664"/>
            <a:ext cx="649850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It takes </a:t>
            </a:r>
            <a:r>
              <a:rPr lang="en-US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uite a time to recognize user at first.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E849A3B-FBDB-4DCB-99BF-9D34F91D428B}"/>
              </a:ext>
            </a:extLst>
          </p:cNvPr>
          <p:cNvSpPr/>
          <p:nvPr/>
        </p:nvSpPr>
        <p:spPr>
          <a:xfrm>
            <a:off x="4979117" y="4692077"/>
            <a:ext cx="58889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There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is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a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case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where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a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consumer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of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a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similar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dress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does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not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recognize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it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when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it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passes</a:t>
            </a:r>
            <a:r>
              <a:rPr lang="ko-KR" altLang="ko-KR" sz="2800" dirty="0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 </a:t>
            </a:r>
            <a:r>
              <a:rPr lang="ko-KR" altLang="ko-KR" sz="2800" dirty="0" err="1">
                <a:solidFill>
                  <a:srgbClr val="212121"/>
                </a:solidFill>
                <a:latin typeface="Cambria Math" panose="02040503050406030204" pitchFamily="18" charset="0"/>
                <a:ea typeface="inherit"/>
              </a:rPr>
              <a:t>by</a:t>
            </a:r>
            <a:r>
              <a:rPr lang="en-US" altLang="ko-KR" sz="2800" b="0" i="0" dirty="0"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endParaRPr lang="ko-KR" altLang="en-US" sz="2800" dirty="0">
              <a:latin typeface="Cambria Math" panose="02040503050406030204" pitchFamily="18" charset="0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77E0755-2DF3-4D13-9D7D-D00BD30A0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79" y="1646200"/>
            <a:ext cx="3245996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Autonomous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4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cart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Eli</a:t>
            </a:r>
            <a:r>
              <a:rPr kumimoji="0" lang="ko-KR" altLang="ko-K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 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45CBC621-8E3F-4384-A45F-CC24533E4BF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314660" y="1962109"/>
            <a:ext cx="651467" cy="472563"/>
          </a:xfrm>
          <a:prstGeom prst="bentConnector3">
            <a:avLst>
              <a:gd name="adj1" fmla="val 4675"/>
            </a:avLst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A0657B8-058D-41D3-836F-015D02EE3FD6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1C5550C-566D-4DAE-8DEE-EE9637C72F64}"/>
              </a:ext>
            </a:extLst>
          </p:cNvPr>
          <p:cNvSpPr/>
          <p:nvPr/>
        </p:nvSpPr>
        <p:spPr>
          <a:xfrm>
            <a:off x="2463671" y="1160680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4BFA8B-E1FF-45C1-BA9A-A020B1714762}"/>
              </a:ext>
            </a:extLst>
          </p:cNvPr>
          <p:cNvSpPr txBox="1"/>
          <p:nvPr/>
        </p:nvSpPr>
        <p:spPr>
          <a:xfrm>
            <a:off x="4979117" y="1939349"/>
            <a:ext cx="424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Poor recognition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F5BE17-1807-4063-A52E-24C073D84A43}"/>
              </a:ext>
            </a:extLst>
          </p:cNvPr>
          <p:cNvSpPr txBox="1"/>
          <p:nvPr/>
        </p:nvSpPr>
        <p:spPr>
          <a:xfrm>
            <a:off x="4979117" y="4041952"/>
            <a:ext cx="5543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Confusion of user perception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11064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63AA4C7-344F-4362-B1A2-B9A613E03778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9993910-0A2E-49EB-AE61-EEFE09C1165F}"/>
              </a:ext>
            </a:extLst>
          </p:cNvPr>
          <p:cNvSpPr/>
          <p:nvPr/>
        </p:nvSpPr>
        <p:spPr>
          <a:xfrm>
            <a:off x="5942195" y="117663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24B3FB-52A9-47BD-A064-D2AE56A9D351}"/>
              </a:ext>
            </a:extLst>
          </p:cNvPr>
          <p:cNvSpPr txBox="1"/>
          <p:nvPr/>
        </p:nvSpPr>
        <p:spPr>
          <a:xfrm>
            <a:off x="234679" y="1986743"/>
            <a:ext cx="11763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 &amp; Solution</a:t>
            </a:r>
            <a:endParaRPr lang="ko-KR" altLang="en-US" sz="60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2699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빨간색, 운송이(가) 표시된 사진&#10;&#10;자동 생성된 설명">
            <a:extLst>
              <a:ext uri="{FF2B5EF4-FFF2-40B4-BE49-F238E27FC236}">
                <a16:creationId xmlns:a16="http://schemas.microsoft.com/office/drawing/2014/main" id="{23434ECC-7AB5-4BCA-9B79-A1C36DC68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24" y="1813690"/>
            <a:ext cx="3566425" cy="3566425"/>
          </a:xfrm>
          <a:prstGeom prst="rect">
            <a:avLst/>
          </a:prstGeom>
        </p:spPr>
      </p:pic>
      <p:pic>
        <p:nvPicPr>
          <p:cNvPr id="5" name="그림 4" descr="빨간색, 운송이(가) 표시된 사진&#10;&#10;자동 생성된 설명">
            <a:extLst>
              <a:ext uri="{FF2B5EF4-FFF2-40B4-BE49-F238E27FC236}">
                <a16:creationId xmlns:a16="http://schemas.microsoft.com/office/drawing/2014/main" id="{D8CD8C46-4DDA-43EF-9810-11FE672CF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67" r="99267">
                        <a14:foregroundMark x1="9800" y1="37267" x2="467" y2="23133"/>
                        <a14:foregroundMark x1="1078" y1="9623" x2="1102" y2="9100"/>
                        <a14:foregroundMark x1="547" y1="21365" x2="1045" y2="10356"/>
                        <a14:foregroundMark x1="467" y1="23133" x2="546" y2="21390"/>
                        <a14:foregroundMark x1="29806" y1="2533" x2="44533" y2="267"/>
                        <a14:foregroundMark x1="22365" y1="3677" x2="29730" y2="2544"/>
                        <a14:foregroundMark x1="44533" y1="267" x2="82591" y2="6084"/>
                        <a14:foregroundMark x1="99204" y1="95717" x2="99200" y2="96200"/>
                        <a14:foregroundMark x1="99200" y1="96200" x2="75867" y2="98667"/>
                        <a14:foregroundMark x1="75867" y1="98667" x2="49447" y2="93719"/>
                        <a14:foregroundMark x1="38453" y1="89989" x2="27667" y2="83400"/>
                        <a14:foregroundMark x1="27667" y1="83400" x2="19533" y2="67800"/>
                        <a14:foregroundMark x1="19533" y1="67800" x2="18467" y2="51000"/>
                        <a14:foregroundMark x1="18467" y1="51000" x2="8533" y2="37333"/>
                        <a14:foregroundMark x1="8533" y1="37333" x2="8533" y2="37267"/>
                        <a14:foregroundMark x1="8533" y1="37533" x2="1067" y2="31333"/>
                        <a14:foregroundMark x1="83028" y1="17371" x2="83901" y2="17481"/>
                        <a14:foregroundMark x1="1733" y1="5133" x2="2785" y2="5291"/>
                        <a14:foregroundMark x1="91375" y1="25157" x2="91964" y2="26766"/>
                        <a14:foregroundMark x1="22267" y1="65933" x2="29800" y2="80600"/>
                        <a14:foregroundMark x1="29800" y1="80600" x2="39067" y2="84933"/>
                        <a14:foregroundMark x1="21000" y1="65600" x2="53333" y2="75533"/>
                        <a14:foregroundMark x1="53333" y1="75533" x2="72400" y2="76800"/>
                        <a14:foregroundMark x1="72400" y1="76800" x2="85467" y2="75867"/>
                        <a14:foregroundMark x1="24133" y1="31333" x2="72800" y2="45600"/>
                        <a14:foregroundMark x1="72800" y1="45600" x2="85200" y2="46267"/>
                        <a14:foregroundMark x1="43733" y1="66200" x2="62133" y2="67467"/>
                        <a14:foregroundMark x1="62133" y1="67467" x2="49333" y2="65000"/>
                        <a14:foregroundMark x1="54333" y1="68067" x2="70600" y2="64667"/>
                        <a14:foregroundMark x1="70600" y1="64667" x2="74600" y2="64667"/>
                        <a14:foregroundMark x1="20733" y1="72733" x2="25667" y2="79933"/>
                        <a14:foregroundMark x1="91600" y1="28933" x2="90467" y2="34867"/>
                        <a14:backgroundMark x1="15067" y1="67267" x2="10933" y2="50600"/>
                        <a14:backgroundMark x1="10933" y1="50600" x2="1533" y2="36800"/>
                        <a14:backgroundMark x1="1533" y1="36800" x2="1067" y2="36467"/>
                        <a14:backgroundMark x1="1400" y1="20267" x2="16800" y2="24733"/>
                        <a14:backgroundMark x1="16800" y1="24733" x2="28467" y2="13467"/>
                        <a14:backgroundMark x1="28467" y1="13467" x2="30667" y2="9667"/>
                        <a14:backgroundMark x1="99200" y1="16200" x2="82533" y2="14533"/>
                        <a14:backgroundMark x1="82533" y1="14533" x2="74000" y2="8733"/>
                        <a14:backgroundMark x1="26333" y1="14000" x2="29733" y2="2533"/>
                        <a14:backgroundMark x1="7600" y1="23400" x2="1133" y2="3467"/>
                        <a14:backgroundMark x1="1133" y1="3467" x2="18333" y2="4667"/>
                        <a14:backgroundMark x1="18333" y1="4667" x2="26200" y2="18800"/>
                        <a14:backgroundMark x1="26200" y1="18800" x2="6067" y2="19667"/>
                        <a14:backgroundMark x1="9467" y1="19933" x2="2800" y2="5333"/>
                        <a14:backgroundMark x1="2800" y1="5333" x2="19200" y2="1933"/>
                        <a14:backgroundMark x1="19200" y1="1933" x2="28933" y2="14333"/>
                        <a14:backgroundMark x1="28933" y1="14333" x2="10400" y2="18667"/>
                        <a14:backgroundMark x1="7933" y1="22733" x2="133" y2="8267"/>
                        <a14:backgroundMark x1="133" y1="8267" x2="15800" y2="4400"/>
                        <a14:backgroundMark x1="15800" y1="4400" x2="32733" y2="6267"/>
                        <a14:backgroundMark x1="32733" y1="6267" x2="7600" y2="24000"/>
                        <a14:backgroundMark x1="33133" y1="16533" x2="15800" y2="15067"/>
                        <a14:backgroundMark x1="15800" y1="15067" x2="29533" y2="6333"/>
                        <a14:backgroundMark x1="29533" y1="6333" x2="27267" y2="14933"/>
                        <a14:backgroundMark x1="17600" y1="19333" x2="6467" y2="6533"/>
                        <a14:backgroundMark x1="6467" y1="6533" x2="24800" y2="4600"/>
                        <a14:backgroundMark x1="24800" y1="4600" x2="18267" y2="19333"/>
                        <a14:backgroundMark x1="18267" y1="19333" x2="17600" y2="19933"/>
                        <a14:backgroundMark x1="26333" y1="17133" x2="12667" y2="7467"/>
                        <a14:backgroundMark x1="12667" y1="7467" x2="20400" y2="14933"/>
                        <a14:backgroundMark x1="18200" y1="8133" x2="13533" y2="6267"/>
                        <a14:backgroundMark x1="18800" y1="8733" x2="13867" y2="7200"/>
                        <a14:backgroundMark x1="19467" y1="7800" x2="16000" y2="7800"/>
                        <a14:backgroundMark x1="33467" y1="21200" x2="73267" y2="14933"/>
                        <a14:backgroundMark x1="73267" y1="14933" x2="90400" y2="15667"/>
                        <a14:backgroundMark x1="90400" y1="15667" x2="89200" y2="4067"/>
                        <a14:backgroundMark x1="32200" y1="8733" x2="50467" y2="19467"/>
                        <a14:backgroundMark x1="50467" y1="19467" x2="68667" y2="18133"/>
                        <a14:backgroundMark x1="68667" y1="18133" x2="54867" y2="6467"/>
                        <a14:backgroundMark x1="54867" y1="6467" x2="28800" y2="7467"/>
                        <a14:backgroundMark x1="29400" y1="4667" x2="42133" y2="16733"/>
                        <a14:backgroundMark x1="42133" y1="16733" x2="59733" y2="18400"/>
                        <a14:backgroundMark x1="59733" y1="18400" x2="46400" y2="6133"/>
                        <a14:backgroundMark x1="46400" y1="6133" x2="30667" y2="3467"/>
                        <a14:backgroundMark x1="26333" y1="14667" x2="43467" y2="13067"/>
                        <a14:backgroundMark x1="43467" y1="13067" x2="60400" y2="14200"/>
                        <a14:backgroundMark x1="60400" y1="14200" x2="66800" y2="13733"/>
                        <a14:backgroundMark x1="66467" y1="14667" x2="64333" y2="14000"/>
                        <a14:backgroundMark x1="50267" y1="11533" x2="39733" y2="10933"/>
                        <a14:backgroundMark x1="41267" y1="11533" x2="25667" y2="9133"/>
                        <a14:backgroundMark x1="25667" y1="9133" x2="25667" y2="9067"/>
                        <a14:backgroundMark x1="71800" y1="18400" x2="89067" y2="16800"/>
                        <a14:backgroundMark x1="89067" y1="16800" x2="99800" y2="17733"/>
                        <a14:backgroundMark x1="98600" y1="9067" x2="86733" y2="7200"/>
                        <a14:backgroundMark x1="84533" y1="6267" x2="85467" y2="6867"/>
                        <a14:backgroundMark x1="85800" y1="8133" x2="86133" y2="7200"/>
                        <a14:backgroundMark x1="88267" y1="6867" x2="83333" y2="7200"/>
                        <a14:backgroundMark x1="95800" y1="8133" x2="98867" y2="16533"/>
                        <a14:backgroundMark x1="73667" y1="16533" x2="83333" y2="16533"/>
                        <a14:backgroundMark x1="76133" y1="16800" x2="73000" y2="15867"/>
                        <a14:backgroundMark x1="98867" y1="72600" x2="87933" y2="83667"/>
                        <a14:backgroundMark x1="87933" y1="83667" x2="72600" y2="80600"/>
                        <a14:backgroundMark x1="72600" y1="80600" x2="40933" y2="90667"/>
                        <a14:backgroundMark x1="40933" y1="90667" x2="40667" y2="90933"/>
                        <a14:backgroundMark x1="98267" y1="73867" x2="98867" y2="88800"/>
                        <a14:backgroundMark x1="99533" y1="77600" x2="97933" y2="91267"/>
                        <a14:backgroundMark x1="97333" y1="78800" x2="83200" y2="86933"/>
                        <a14:backgroundMark x1="83200" y1="86933" x2="59667" y2="86933"/>
                        <a14:backgroundMark x1="96067" y1="78800" x2="89200" y2="87533"/>
                        <a14:backgroundMark x1="81333" y1="18000" x2="93200" y2="24600"/>
                        <a14:backgroundMark x1="93200" y1="24600" x2="95533" y2="51733"/>
                        <a14:backgroundMark x1="95533" y1="51733" x2="99733" y2="53000"/>
                        <a14:backgroundMark x1="83733" y1="17733" x2="92000" y2="18267"/>
                        <a14:backgroundMark x1="83733" y1="17200" x2="94667" y2="19600"/>
                        <a14:backgroundMark x1="98133" y1="18800" x2="96133" y2="46733"/>
                        <a14:backgroundMark x1="96133" y1="46733" x2="99200" y2="75133"/>
                        <a14:backgroundMark x1="99733" y1="22000" x2="96200" y2="35867"/>
                        <a14:backgroundMark x1="96200" y1="35867" x2="97600" y2="50067"/>
                        <a14:backgroundMark x1="97600" y1="50067" x2="99733" y2="53533"/>
                        <a14:backgroundMark x1="98667" y1="48467" x2="99733" y2="58600"/>
                        <a14:backgroundMark x1="99600" y1="33200" x2="99867" y2="74600"/>
                        <a14:backgroundMark x1="99867" y1="20133" x2="99067" y2="78400"/>
                        <a14:backgroundMark x1="98000" y1="77000" x2="95600" y2="79467"/>
                        <a14:backgroundMark x1="85400" y1="86667" x2="91333" y2="87733"/>
                        <a14:backgroundMark x1="99867" y1="91467" x2="99333" y2="95733"/>
                        <a14:backgroundMark x1="59533" y1="87200" x2="57933" y2="87200"/>
                        <a14:backgroundMark x1="48600" y1="86667" x2="44267" y2="86133"/>
                        <a14:backgroundMark x1="47267" y1="93600" x2="38667" y2="90400"/>
                        <a14:backgroundMark x1="49667" y1="94133" x2="46400" y2="93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22" y="3429000"/>
            <a:ext cx="3566425" cy="3566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E55F98-2D60-47A0-853B-12F473B5BCC2}"/>
              </a:ext>
            </a:extLst>
          </p:cNvPr>
          <p:cNvSpPr txBox="1"/>
          <p:nvPr/>
        </p:nvSpPr>
        <p:spPr>
          <a:xfrm>
            <a:off x="578496" y="405593"/>
            <a:ext cx="65081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Cambria Math" panose="02040503050406030204" pitchFamily="18" charset="0"/>
                <a:ea typeface="Cambria Math" panose="02040503050406030204" pitchFamily="18" charset="0"/>
              </a:rPr>
              <a:t>Motivation &amp; Solution</a:t>
            </a:r>
            <a:endParaRPr lang="ko-KR" altLang="en-US" sz="4000" dirty="0">
              <a:latin typeface="Cambria Math" panose="020405030504060302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9F42A15-3C15-493E-9F13-FFC9296DE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599" y="4048123"/>
            <a:ext cx="4305301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It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can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en-US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be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drag</a:t>
            </a:r>
            <a:r>
              <a:rPr kumimoji="0" lang="en-US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ged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around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like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a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 </a:t>
            </a:r>
            <a:r>
              <a:rPr kumimoji="0" lang="ko-KR" altLang="ko-KR" sz="2800" b="0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wagon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ambria Math" panose="02040503050406030204" pitchFamily="18" charset="0"/>
                <a:ea typeface="inherit"/>
              </a:rPr>
              <a:t>.</a:t>
            </a:r>
            <a:r>
              <a:rPr kumimoji="0" lang="ko-KR" altLang="ko-K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mbria Math" panose="02040503050406030204" pitchFamily="18" charset="0"/>
              </a:rPr>
              <a:t> 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404176EA-518D-4BAA-BE28-90D483F2D722}"/>
              </a:ext>
            </a:extLst>
          </p:cNvPr>
          <p:cNvSpPr/>
          <p:nvPr/>
        </p:nvSpPr>
        <p:spPr>
          <a:xfrm>
            <a:off x="-681135" y="1250301"/>
            <a:ext cx="14729927" cy="20527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34D15FD-45DC-4E43-9334-F9FB88838487}"/>
              </a:ext>
            </a:extLst>
          </p:cNvPr>
          <p:cNvSpPr/>
          <p:nvPr/>
        </p:nvSpPr>
        <p:spPr>
          <a:xfrm>
            <a:off x="5435471" y="1169194"/>
            <a:ext cx="348344" cy="3440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453CC1-36CE-4932-9290-8EFFDCCF1633}"/>
              </a:ext>
            </a:extLst>
          </p:cNvPr>
          <p:cNvSpPr txBox="1"/>
          <p:nvPr/>
        </p:nvSpPr>
        <p:spPr>
          <a:xfrm>
            <a:off x="7010399" y="3304514"/>
            <a:ext cx="312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Draggable</a:t>
            </a:r>
            <a:endParaRPr lang="ko-KR" altLang="en-US" sz="3200" b="1" dirty="0"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33756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306</Words>
  <Application>Microsoft Office PowerPoint</Application>
  <PresentationFormat>와이드스크린</PresentationFormat>
  <Paragraphs>79</Paragraphs>
  <Slides>20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Cambria Math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hyuna jeong</dc:creator>
  <cp:lastModifiedBy>jeong hyuna</cp:lastModifiedBy>
  <cp:revision>80</cp:revision>
  <dcterms:created xsi:type="dcterms:W3CDTF">2019-04-07T09:05:57Z</dcterms:created>
  <dcterms:modified xsi:type="dcterms:W3CDTF">2019-04-07T16:06:29Z</dcterms:modified>
</cp:coreProperties>
</file>